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" ContentType="image/tif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3" r:id="rId2"/>
    <p:sldId id="330" r:id="rId3"/>
    <p:sldId id="620" r:id="rId4"/>
    <p:sldId id="628" r:id="rId5"/>
    <p:sldId id="456" r:id="rId6"/>
    <p:sldId id="621" r:id="rId7"/>
    <p:sldId id="463" r:id="rId8"/>
    <p:sldId id="464" r:id="rId9"/>
    <p:sldId id="617" r:id="rId10"/>
    <p:sldId id="611" r:id="rId11"/>
    <p:sldId id="618" r:id="rId12"/>
    <p:sldId id="619" r:id="rId13"/>
    <p:sldId id="334" r:id="rId14"/>
    <p:sldId id="614" r:id="rId15"/>
    <p:sldId id="545" r:id="rId16"/>
    <p:sldId id="622" r:id="rId17"/>
    <p:sldId id="546" r:id="rId18"/>
    <p:sldId id="615" r:id="rId19"/>
    <p:sldId id="547" r:id="rId20"/>
    <p:sldId id="616" r:id="rId21"/>
    <p:sldId id="548" r:id="rId22"/>
    <p:sldId id="549" r:id="rId23"/>
    <p:sldId id="623" r:id="rId24"/>
    <p:sldId id="624" r:id="rId25"/>
    <p:sldId id="626" r:id="rId26"/>
    <p:sldId id="625" r:id="rId27"/>
    <p:sldId id="62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051"/>
    <a:srgbClr val="CDE8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48"/>
    <p:restoredTop sz="84991"/>
  </p:normalViewPr>
  <p:slideViewPr>
    <p:cSldViewPr snapToGrid="0" snapToObjects="1">
      <p:cViewPr varScale="1">
        <p:scale>
          <a:sx n="73" d="100"/>
          <a:sy n="73" d="100"/>
        </p:scale>
        <p:origin x="1592" y="1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eg>
</file>

<file path=ppt/media/image24.tiff>
</file>

<file path=ppt/media/image25.tiff>
</file>

<file path=ppt/media/image26.png>
</file>

<file path=ppt/media/image27.tiff>
</file>

<file path=ppt/media/image28.jpg>
</file>

<file path=ppt/media/image29.png>
</file>

<file path=ppt/media/image3.png>
</file>

<file path=ppt/media/image30.jpeg>
</file>

<file path=ppt/media/image31.jpe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tif>
</file>

<file path=ppt/media/image40.jpg>
</file>

<file path=ppt/media/image41.jpg>
</file>

<file path=ppt/media/image42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70ED0A-8BFD-D54B-9A28-EFBE87F016A4}" type="datetimeFigureOut">
              <a:rPr lang="en-US" smtClean="0"/>
              <a:t>7/18/21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B718C1-BCA2-CC44-A0A9-96C5595E6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256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7624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672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1098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32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3017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our outline of activities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1799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8837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1856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198056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30918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59183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990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3803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264998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05613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8634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25063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82963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07585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3823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1430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98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806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3574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Harnessing these data—the goal of </a:t>
            </a:r>
            <a:r>
              <a:rPr lang="en-US" dirty="0" err="1"/>
              <a:t>idigbio</a:t>
            </a:r>
            <a:r>
              <a:rPr lang="en-US" dirty="0"/>
              <a:t>.  Collab between arch rivals UF FSU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07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18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718C1-BCA2-CC44-A0A9-96C5595E6F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067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25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320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39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78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71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7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90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605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545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02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536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383D2-16C1-A947-8B3E-9A1423855515}" type="datetimeFigureOut">
              <a:rPr lang="en-US" smtClean="0"/>
              <a:t>7/18/21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87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tif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inyurl.com/6fckt5j3" TargetMode="External"/><Relationship Id="rId4" Type="http://schemas.openxmlformats.org/officeDocument/2006/relationships/hyperlink" Target="https://www.dropbox.com/sh/fux2xw36nn5wwd3/AAAVK91KYwQCJ86zKHx6Ocnca?dl=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6.png"/><Relationship Id="rId3" Type="http://schemas.openxmlformats.org/officeDocument/2006/relationships/image" Target="../media/image11.jpe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11" Type="http://schemas.openxmlformats.org/officeDocument/2006/relationships/image" Target="../media/image18.png"/><Relationship Id="rId5" Type="http://schemas.openxmlformats.org/officeDocument/2006/relationships/image" Target="../media/image2.png"/><Relationship Id="rId10" Type="http://schemas.openxmlformats.org/officeDocument/2006/relationships/image" Target="../media/image17.jpeg"/><Relationship Id="rId4" Type="http://schemas.openxmlformats.org/officeDocument/2006/relationships/image" Target="../media/image12.jpeg"/><Relationship Id="rId9" Type="http://schemas.openxmlformats.org/officeDocument/2006/relationships/image" Target="../media/image16.png"/><Relationship Id="rId1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969" y="2548689"/>
            <a:ext cx="10603523" cy="1084431"/>
          </a:xfrm>
        </p:spPr>
        <p:txBody>
          <a:bodyPr>
            <a:noAutofit/>
          </a:bodyPr>
          <a:lstStyle/>
          <a:p>
            <a:br>
              <a:rPr lang="en-US" b="1" dirty="0">
                <a:solidFill>
                  <a:srgbClr val="0070C0"/>
                </a:solidFill>
              </a:rPr>
            </a:br>
            <a:r>
              <a:rPr lang="en-US" b="1" dirty="0">
                <a:solidFill>
                  <a:srgbClr val="0070C0"/>
                </a:solidFill>
              </a:rPr>
              <a:t> Using Digitized Specimen Data in Research:  </a:t>
            </a:r>
            <a:br>
              <a:rPr lang="en-US" b="1" dirty="0">
                <a:solidFill>
                  <a:srgbClr val="0070C0"/>
                </a:solidFill>
              </a:rPr>
            </a:br>
            <a:r>
              <a:rPr lang="en-US" b="1" dirty="0">
                <a:solidFill>
                  <a:srgbClr val="0070C0"/>
                </a:solidFill>
              </a:rPr>
              <a:t>Applications for Ecology, Phylogenetics, and Biogeography</a:t>
            </a:r>
            <a:br>
              <a:rPr lang="en-US" dirty="0">
                <a:solidFill>
                  <a:srgbClr val="0070C0"/>
                </a:solidFill>
              </a:rPr>
            </a:b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209800" y="3886200"/>
            <a:ext cx="77724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 descr="band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9" b="38036"/>
          <a:stretch/>
        </p:blipFill>
        <p:spPr>
          <a:xfrm>
            <a:off x="0" y="0"/>
            <a:ext cx="12192000" cy="1668162"/>
          </a:xfrm>
          <a:prstGeom prst="rect">
            <a:avLst/>
          </a:prstGeom>
        </p:spPr>
      </p:pic>
      <p:pic>
        <p:nvPicPr>
          <p:cNvPr id="8" name="Picture 6" descr="https://www.idigbio.org/wiki/_media/idigbio_logo_rgb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918" y="5650588"/>
            <a:ext cx="3299215" cy="10194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122319" y="4399062"/>
            <a:ext cx="39473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0070C0"/>
                </a:solidFill>
              </a:rPr>
              <a:t>Pam Soltis</a:t>
            </a:r>
          </a:p>
          <a:p>
            <a:pPr algn="ctr"/>
            <a:r>
              <a:rPr lang="en-US" sz="3600" dirty="0">
                <a:solidFill>
                  <a:srgbClr val="0070C0"/>
                </a:solidFill>
              </a:rPr>
              <a:t>University of Florida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97F28-70AB-5248-BE24-9D13D9B444B9}"/>
              </a:ext>
            </a:extLst>
          </p:cNvPr>
          <p:cNvSpPr txBox="1"/>
          <p:nvPr/>
        </p:nvSpPr>
        <p:spPr>
          <a:xfrm>
            <a:off x="6869327" y="5650588"/>
            <a:ext cx="26640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solidFill>
                  <a:srgbClr val="009051"/>
                </a:solidFill>
              </a:rPr>
              <a:t>BiotaPhy</a:t>
            </a:r>
            <a:endParaRPr lang="en-US" sz="5400" dirty="0">
              <a:solidFill>
                <a:srgbClr val="009051"/>
              </a:solidFill>
            </a:endParaRPr>
          </a:p>
        </p:txBody>
      </p:sp>
      <p:pic>
        <p:nvPicPr>
          <p:cNvPr id="10" name="Picture 9" descr="head.gif">
            <a:extLst>
              <a:ext uri="{FF2B5EF4-FFF2-40B4-BE49-F238E27FC236}">
                <a16:creationId xmlns:a16="http://schemas.microsoft.com/office/drawing/2014/main" id="{5D498141-9B41-DE4E-A0CC-582A2FDE03F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70" t="7500" r="81158"/>
          <a:stretch/>
        </p:blipFill>
        <p:spPr bwMode="auto">
          <a:xfrm>
            <a:off x="5429886" y="5498461"/>
            <a:ext cx="1185688" cy="1227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23EEA9C-9AD6-7D47-9786-A7CB51B2DD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62912" y="4763171"/>
            <a:ext cx="3558381" cy="6529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B215981-E6DB-C840-9AF4-94FB69E86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707" y="4592911"/>
            <a:ext cx="2483157" cy="81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936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80071" cy="1022351"/>
          </a:xfrm>
          <a:solidFill>
            <a:srgbClr val="CDE8BB"/>
          </a:solidFill>
          <a:ln>
            <a:solidFill>
              <a:srgbClr val="CDE8BB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+mn-lt"/>
              </a:rPr>
              <a:t>Label Data from Herbarium Specimens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844675" y="1597025"/>
            <a:ext cx="8229600" cy="4700588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ambria"/>
                <a:ea typeface="+mn-ea"/>
                <a:cs typeface="Cambri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ambria"/>
                <a:ea typeface="+mn-ea"/>
                <a:cs typeface="Cambri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ambria"/>
                <a:ea typeface="+mn-ea"/>
                <a:cs typeface="Cambri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ambria"/>
                <a:ea typeface="+mn-ea"/>
                <a:cs typeface="Cambri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Scientific name – </a:t>
            </a:r>
          </a:p>
          <a:p>
            <a:pPr marL="0" indent="0">
              <a:buNone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	including authority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Date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Collector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Location – state, county, </a:t>
            </a:r>
          </a:p>
          <a:p>
            <a:pPr marL="0" indent="0">
              <a:buNone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	specific site, </a:t>
            </a:r>
          </a:p>
          <a:p>
            <a:pPr marL="0" indent="0">
              <a:buNone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	GPS coordinates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Associated species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Notes</a:t>
            </a:r>
          </a:p>
          <a:p>
            <a:pPr>
              <a:defRPr/>
            </a:pP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10" name="Picture 3" descr="139652a1-size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653" y="1408758"/>
            <a:ext cx="3522522" cy="5077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Oval 6"/>
          <p:cNvSpPr>
            <a:spLocks noChangeArrowheads="1"/>
          </p:cNvSpPr>
          <p:nvPr/>
        </p:nvSpPr>
        <p:spPr bwMode="auto">
          <a:xfrm>
            <a:off x="8765994" y="5368926"/>
            <a:ext cx="1728788" cy="1354137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981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7938"/>
            <a:ext cx="12188952" cy="1022351"/>
          </a:xfrm>
          <a:solidFill>
            <a:srgbClr val="CDE8BB"/>
          </a:solidFill>
          <a:ln>
            <a:solidFill>
              <a:srgbClr val="CDE8BB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+mn-lt"/>
              </a:rPr>
              <a:t>Machine Learning &amp; Biodiversity Research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75D7CE-50DE-3E4E-8D9B-0B70D3905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4739" y="1419946"/>
            <a:ext cx="3603844" cy="24706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B95F9DF-E428-654D-95F5-B1003B75D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4739" y="3890623"/>
            <a:ext cx="3603845" cy="23685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A3375B-E2C8-1B4C-8C8E-D843720B9975}"/>
              </a:ext>
            </a:extLst>
          </p:cNvPr>
          <p:cNvSpPr txBox="1"/>
          <p:nvPr/>
        </p:nvSpPr>
        <p:spPr>
          <a:xfrm>
            <a:off x="1674738" y="6430124"/>
            <a:ext cx="2611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Carranza-Rojas et al. 2017</a:t>
            </a:r>
          </a:p>
        </p:txBody>
      </p:sp>
      <p:pic>
        <p:nvPicPr>
          <p:cNvPr id="12" name="image2.png">
            <a:extLst>
              <a:ext uri="{FF2B5EF4-FFF2-40B4-BE49-F238E27FC236}">
                <a16:creationId xmlns:a16="http://schemas.microsoft.com/office/drawing/2014/main" id="{280E946C-BE3E-A840-95CD-F90CF994F0A6}"/>
              </a:ext>
            </a:extLst>
          </p:cNvPr>
          <p:cNvPicPr/>
          <p:nvPr/>
        </p:nvPicPr>
        <p:blipFill rotWithShape="1">
          <a:blip r:embed="rId5"/>
          <a:srcRect r="33014"/>
          <a:stretch/>
        </p:blipFill>
        <p:spPr>
          <a:xfrm>
            <a:off x="5666510" y="1784277"/>
            <a:ext cx="4849091" cy="3757543"/>
          </a:xfrm>
          <a:prstGeom prst="rect">
            <a:avLst/>
          </a:prstGeom>
          <a:ln/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C69AEB4-5CA4-5D41-8D17-43ED7FB69CB1}"/>
              </a:ext>
            </a:extLst>
          </p:cNvPr>
          <p:cNvSpPr txBox="1"/>
          <p:nvPr/>
        </p:nvSpPr>
        <p:spPr>
          <a:xfrm>
            <a:off x="8372044" y="5571590"/>
            <a:ext cx="197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Pearson et al. 2020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90512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-1732" y="0"/>
            <a:ext cx="8312727" cy="1022351"/>
          </a:xfrm>
          <a:solidFill>
            <a:srgbClr val="CDE8BB"/>
          </a:solidFill>
          <a:ln>
            <a:solidFill>
              <a:srgbClr val="CDE8BB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+mn-lt"/>
              </a:rPr>
              <a:t>Machine Learning &amp; Biodiversity Research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46B5D61-9A3D-E847-9CD5-27CA30E9B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1338470"/>
            <a:ext cx="3390900" cy="439433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A1A15A8-FE23-1B41-A903-789F78377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1992" y="1326558"/>
            <a:ext cx="6343516" cy="4700729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June 2020: Herbarium Specimen Images</a:t>
            </a:r>
          </a:p>
          <a:p>
            <a:pPr marL="457200" lvl="1" indent="0">
              <a:buNone/>
            </a:pPr>
            <a:r>
              <a:rPr lang="en-US" dirty="0"/>
              <a:t>Phenology (2)</a:t>
            </a:r>
          </a:p>
          <a:p>
            <a:pPr marL="457200" lvl="1" indent="0">
              <a:buNone/>
            </a:pPr>
            <a:r>
              <a:rPr lang="en-US" dirty="0"/>
              <a:t>Morphology</a:t>
            </a:r>
          </a:p>
          <a:p>
            <a:pPr marL="457200" lvl="1" indent="0">
              <a:buNone/>
            </a:pPr>
            <a:r>
              <a:rPr lang="en-US" dirty="0"/>
              <a:t>Herbivory</a:t>
            </a:r>
          </a:p>
          <a:p>
            <a:pPr marL="457200" lvl="1" indent="0">
              <a:buNone/>
            </a:pPr>
            <a:r>
              <a:rPr lang="en-US" dirty="0"/>
              <a:t>Species Identification (2)</a:t>
            </a:r>
          </a:p>
          <a:p>
            <a:pPr marL="457200" lvl="1" indent="0">
              <a:buNone/>
            </a:pPr>
            <a:r>
              <a:rPr lang="en-US" dirty="0"/>
              <a:t>Software: Leaf Detection</a:t>
            </a:r>
          </a:p>
          <a:p>
            <a:pPr marL="457200" lvl="1" indent="0">
              <a:buNone/>
            </a:pPr>
            <a:r>
              <a:rPr lang="en-US" dirty="0"/>
              <a:t>Software: Leaf Recognition and Measurement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6BD3CA-014A-FA4D-8177-86448654947C}"/>
              </a:ext>
            </a:extLst>
          </p:cNvPr>
          <p:cNvSpPr txBox="1"/>
          <p:nvPr/>
        </p:nvSpPr>
        <p:spPr>
          <a:xfrm>
            <a:off x="1620981" y="5930545"/>
            <a:ext cx="5247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Edited by P. Soltis, G. Nelson, A. </a:t>
            </a:r>
            <a:r>
              <a:rPr lang="en-US" sz="2000" dirty="0" err="1"/>
              <a:t>Zare</a:t>
            </a:r>
            <a:r>
              <a:rPr lang="en-US" sz="2000" dirty="0"/>
              <a:t>, E. Meineke</a:t>
            </a:r>
          </a:p>
        </p:txBody>
      </p:sp>
    </p:spTree>
    <p:extLst>
      <p:ext uri="{BB962C8B-B14F-4D97-AF65-F5344CB8AC3E}">
        <p14:creationId xmlns:p14="http://schemas.microsoft.com/office/powerpoint/2010/main" val="182135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104171"/>
            <a:ext cx="8541782" cy="4703962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+mn-lt"/>
              </a:rPr>
              <a:t>Monitoring shifts in biodiversity</a:t>
            </a:r>
          </a:p>
          <a:p>
            <a:r>
              <a:rPr lang="en-US" dirty="0">
                <a:latin typeface="+mn-lt"/>
              </a:rPr>
              <a:t>Tracking invasive species</a:t>
            </a:r>
          </a:p>
          <a:p>
            <a:r>
              <a:rPr lang="en-US" dirty="0">
                <a:latin typeface="+mn-lt"/>
              </a:rPr>
              <a:t>Ecological Niche Modeling, climate change</a:t>
            </a:r>
          </a:p>
          <a:p>
            <a:r>
              <a:rPr lang="en-US" dirty="0"/>
              <a:t>Past movements and climate change</a:t>
            </a:r>
          </a:p>
          <a:p>
            <a:r>
              <a:rPr lang="en-US" dirty="0"/>
              <a:t>Tracking phenological shifts</a:t>
            </a:r>
          </a:p>
          <a:p>
            <a:r>
              <a:rPr lang="en-US" dirty="0"/>
              <a:t>Landscape genetics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Integration of ENM with phylogeny</a:t>
            </a:r>
          </a:p>
          <a:p>
            <a:r>
              <a:rPr lang="en-US" dirty="0"/>
              <a:t>Community phylogenetics/assembly</a:t>
            </a:r>
          </a:p>
          <a:p>
            <a:r>
              <a:rPr lang="en-US" dirty="0">
                <a:latin typeface="+mn-lt"/>
              </a:rPr>
              <a:t>Biogeography</a:t>
            </a:r>
          </a:p>
        </p:txBody>
      </p:sp>
      <p:pic>
        <p:nvPicPr>
          <p:cNvPr id="4" name="Picture 3" descr="orchi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81330" y="5364163"/>
            <a:ext cx="1637270" cy="152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18600" y="4758266"/>
            <a:ext cx="1549400" cy="2099734"/>
          </a:xfrm>
          <a:prstGeom prst="rect">
            <a:avLst/>
          </a:prstGeom>
        </p:spPr>
      </p:pic>
      <p:pic>
        <p:nvPicPr>
          <p:cNvPr id="6" name="Picture 5" descr="lep2.jp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4174" y="5808133"/>
            <a:ext cx="3377156" cy="1049866"/>
          </a:xfrm>
          <a:prstGeom prst="rect">
            <a:avLst/>
          </a:prstGeom>
        </p:spPr>
      </p:pic>
      <p:pic>
        <p:nvPicPr>
          <p:cNvPr id="7" name="Picture 6" descr="turtles.jpg"/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000" y="5808134"/>
            <a:ext cx="2580174" cy="1049867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24002" y="173069"/>
            <a:ext cx="9143999" cy="67359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8000"/>
                </a:solidFill>
              </a:rPr>
              <a:t>‘Big Data’ Research in Biodiversity Science</a:t>
            </a:r>
          </a:p>
        </p:txBody>
      </p:sp>
    </p:spTree>
    <p:extLst>
      <p:ext uri="{BB962C8B-B14F-4D97-AF65-F5344CB8AC3E}">
        <p14:creationId xmlns:p14="http://schemas.microsoft.com/office/powerpoint/2010/main" val="1996407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nd.jpg">
            <a:extLst>
              <a:ext uri="{FF2B5EF4-FFF2-40B4-BE49-F238E27FC236}">
                <a16:creationId xmlns:a16="http://schemas.microsoft.com/office/drawing/2014/main" id="{A6D08B6B-9682-6A44-8774-B3697068B3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9" b="46344"/>
          <a:stretch/>
        </p:blipFill>
        <p:spPr>
          <a:xfrm>
            <a:off x="0" y="0"/>
            <a:ext cx="12192000" cy="13716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Overview of Day’s Activities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AF2156D-4006-2242-9858-868EDD2E30CB}"/>
              </a:ext>
            </a:extLst>
          </p:cNvPr>
          <p:cNvSpPr txBox="1">
            <a:spLocks/>
          </p:cNvSpPr>
          <p:nvPr/>
        </p:nvSpPr>
        <p:spPr>
          <a:xfrm>
            <a:off x="1715361" y="1867412"/>
            <a:ext cx="8767802" cy="4878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endParaRPr lang="en-US" sz="18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B8DDB28-7961-D949-929F-02FB45C084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7290246"/>
              </p:ext>
            </p:extLst>
          </p:nvPr>
        </p:nvGraphicFramePr>
        <p:xfrm>
          <a:off x="2100649" y="1371600"/>
          <a:ext cx="7990703" cy="5334000"/>
        </p:xfrm>
        <a:graphic>
          <a:graphicData uri="http://schemas.openxmlformats.org/drawingml/2006/table">
            <a:tbl>
              <a:tblPr/>
              <a:tblGrid>
                <a:gridCol w="1245364">
                  <a:extLst>
                    <a:ext uri="{9D8B030D-6E8A-4147-A177-3AD203B41FA5}">
                      <a16:colId xmlns:a16="http://schemas.microsoft.com/office/drawing/2014/main" val="723437844"/>
                    </a:ext>
                  </a:extLst>
                </a:gridCol>
                <a:gridCol w="6745339">
                  <a:extLst>
                    <a:ext uri="{9D8B030D-6E8A-4147-A177-3AD203B41FA5}">
                      <a16:colId xmlns:a16="http://schemas.microsoft.com/office/drawing/2014/main" val="2413189890"/>
                    </a:ext>
                  </a:extLst>
                </a:gridCol>
              </a:tblGrid>
              <a:tr h="448763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9:00 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9:10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9:20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9:35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10:15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10:20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10:50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11:05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11:55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12:15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12:45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1:00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1:10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1:40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2:00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2:30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2:45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2:55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3:10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3:30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3:40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3:50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4:00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4:40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5:00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Welcome and Overview of the Workshop – Pam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iDigBio Portal – Pam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Data Downloads – Lauren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Data Cleaning – Shelly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Outlier Detection - Tal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Georeferencing – Andre  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Break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Climate Processing – Shelly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Climatic Niche – Shelly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Lunch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Question Session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Applications of ENMs 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–</a:t>
                      </a: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 Doug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Ecological Niche Models – Shelly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Interpreting ENM Results – Shelly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Post-ENM analysis – Shelly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Break/Question Session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Intro to </a:t>
                      </a:r>
                      <a:r>
                        <a:rPr lang="en-US" sz="1400" dirty="0" err="1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BiotaPhy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 – Doug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Overview of Phylogenetic Diversity (PD) – Hannah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Hands-on PD Demo – Maria 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Overview of Alpine Biodiversity Project – Hector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Overview of OCBIL (Old, Climatically Buffered, Infertile Landscapes) Project – Maria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Correlating Chromosome and Climate Evolution – Jon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Computing with Heterogeneous Species Occurrence Data for Global Analyses – CJ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Question Session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Times New Roman" panose="02020603050405020304" pitchFamily="18" charset="0"/>
                        </a:rPr>
                        <a:t>End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68647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5353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88952" cy="1022351"/>
          </a:xfrm>
          <a:solidFill>
            <a:srgbClr val="CDE8BB"/>
          </a:solidFill>
          <a:ln>
            <a:solidFill>
              <a:srgbClr val="CDE8BB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+mn-lt"/>
              </a:rPr>
              <a:t>Specimen Localities in </a:t>
            </a:r>
            <a:r>
              <a:rPr lang="en-US" sz="3600" dirty="0" err="1">
                <a:latin typeface="+mn-lt"/>
              </a:rPr>
              <a:t>iDigBio</a:t>
            </a:r>
            <a:endParaRPr lang="en-US" sz="3600" dirty="0"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1026" t="20935"/>
          <a:stretch/>
        </p:blipFill>
        <p:spPr>
          <a:xfrm>
            <a:off x="1524000" y="1509360"/>
            <a:ext cx="9144000" cy="506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249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61520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7938"/>
            <a:ext cx="12188952" cy="1022351"/>
          </a:xfrm>
          <a:solidFill>
            <a:srgbClr val="CDE8BB"/>
          </a:solidFill>
          <a:ln>
            <a:solidFill>
              <a:srgbClr val="CDE8BB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+mn-lt"/>
              </a:rPr>
              <a:t>Search the </a:t>
            </a:r>
            <a:r>
              <a:rPr lang="en-US" sz="3600" dirty="0" err="1">
                <a:latin typeface="+mn-lt"/>
              </a:rPr>
              <a:t>iDigBio</a:t>
            </a:r>
            <a:r>
              <a:rPr lang="en-US" sz="3600" dirty="0">
                <a:latin typeface="+mn-lt"/>
              </a:rPr>
              <a:t> Portal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7A36E-B1ED-3149-A066-A04D371502FB}"/>
              </a:ext>
            </a:extLst>
          </p:cNvPr>
          <p:cNvSpPr txBox="1"/>
          <p:nvPr/>
        </p:nvSpPr>
        <p:spPr>
          <a:xfrm>
            <a:off x="2733067" y="6205205"/>
            <a:ext cx="6926580" cy="5355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880" dirty="0" err="1">
                <a:solidFill>
                  <a:srgbClr val="008000"/>
                </a:solidFill>
                <a:latin typeface="Calibri"/>
                <a:ea typeface="ＭＳ Ｐゴシック" charset="0"/>
                <a:cs typeface="ＭＳ Ｐゴシック" charset="0"/>
              </a:rPr>
              <a:t>www.idigbio.org</a:t>
            </a:r>
            <a:endParaRPr lang="en-US" sz="2880" dirty="0">
              <a:solidFill>
                <a:srgbClr val="008000"/>
              </a:solidFill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FB986A-DD29-C74F-B38F-C0F1A43B9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57" y="1298576"/>
            <a:ext cx="9348443" cy="50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864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9896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Search the </a:t>
            </a:r>
            <a:r>
              <a:rPr lang="en-US" sz="3600" dirty="0" err="1">
                <a:solidFill>
                  <a:schemeClr val="tx1"/>
                </a:solidFill>
              </a:rPr>
              <a:t>iDigBio</a:t>
            </a:r>
            <a:r>
              <a:rPr lang="en-US" sz="3600" dirty="0">
                <a:solidFill>
                  <a:schemeClr val="tx1"/>
                </a:solidFill>
              </a:rPr>
              <a:t> Portal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E54F8E-728C-164C-A6D3-462763150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68" y="1296618"/>
            <a:ext cx="11768438" cy="526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643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9896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Search the </a:t>
            </a:r>
            <a:r>
              <a:rPr lang="en-US" sz="3600" dirty="0" err="1">
                <a:solidFill>
                  <a:schemeClr val="tx1"/>
                </a:solidFill>
              </a:rPr>
              <a:t>iDigBio</a:t>
            </a:r>
            <a:r>
              <a:rPr lang="en-US" sz="3600" dirty="0">
                <a:solidFill>
                  <a:schemeClr val="tx1"/>
                </a:solidFill>
              </a:rPr>
              <a:t> Portal – Specify Search Criteria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D49C67-02B6-D44D-8354-B0102FB88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1306512"/>
            <a:ext cx="51816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289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0" y="9896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Search the </a:t>
            </a:r>
            <a:r>
              <a:rPr lang="en-US" sz="3600" dirty="0" err="1">
                <a:solidFill>
                  <a:schemeClr val="tx1"/>
                </a:solidFill>
              </a:rPr>
              <a:t>iDigBio</a:t>
            </a:r>
            <a:r>
              <a:rPr lang="en-US" sz="3600" dirty="0">
                <a:solidFill>
                  <a:schemeClr val="tx1"/>
                </a:solidFill>
              </a:rPr>
              <a:t> Portal – Results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3B446C-BD90-C445-ADEA-BC488C0A6D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11"/>
          <a:stretch/>
        </p:blipFill>
        <p:spPr>
          <a:xfrm>
            <a:off x="1608646" y="1306513"/>
            <a:ext cx="8991600" cy="541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26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nd.jpg">
            <a:extLst>
              <a:ext uri="{FF2B5EF4-FFF2-40B4-BE49-F238E27FC236}">
                <a16:creationId xmlns:a16="http://schemas.microsoft.com/office/drawing/2014/main" id="{BA119D31-6D50-DA47-AAEE-BE5DF9AB93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9" b="38036"/>
          <a:stretch/>
        </p:blipFill>
        <p:spPr>
          <a:xfrm>
            <a:off x="0" y="0"/>
            <a:ext cx="12192000" cy="166816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782746"/>
            <a:ext cx="8767802" cy="50752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Downloading data</a:t>
            </a:r>
          </a:p>
          <a:p>
            <a:r>
              <a:rPr lang="en-US" dirty="0"/>
              <a:t>Georeferencing</a:t>
            </a:r>
          </a:p>
          <a:p>
            <a:pPr lvl="1"/>
            <a:r>
              <a:rPr lang="en-US" dirty="0" err="1"/>
              <a:t>GEOLocate</a:t>
            </a:r>
            <a:endParaRPr lang="en-US" dirty="0"/>
          </a:p>
          <a:p>
            <a:r>
              <a:rPr lang="en-US" dirty="0"/>
              <a:t>Ecological Niche Modeling</a:t>
            </a:r>
          </a:p>
          <a:p>
            <a:pPr lvl="1"/>
            <a:r>
              <a:rPr lang="en-US" dirty="0"/>
              <a:t>Maxent</a:t>
            </a:r>
          </a:p>
          <a:p>
            <a:r>
              <a:rPr lang="en-US" dirty="0"/>
              <a:t>ENM Analysis &amp; Interpretation</a:t>
            </a:r>
          </a:p>
          <a:p>
            <a:r>
              <a:rPr lang="en-US" dirty="0"/>
              <a:t>Scaling Up – </a:t>
            </a:r>
            <a:r>
              <a:rPr lang="en-US" dirty="0" err="1"/>
              <a:t>BiotaPhy</a:t>
            </a:r>
            <a:endParaRPr lang="en-US" dirty="0"/>
          </a:p>
          <a:p>
            <a:r>
              <a:rPr lang="en-US" dirty="0"/>
              <a:t>Linking to phylogeny – </a:t>
            </a:r>
            <a:r>
              <a:rPr lang="en-US" dirty="0" err="1"/>
              <a:t>BiotaPhy</a:t>
            </a:r>
            <a:endParaRPr lang="en-US" dirty="0"/>
          </a:p>
          <a:p>
            <a:r>
              <a:rPr lang="en-US" dirty="0"/>
              <a:t>Phylogenetic Diversity – </a:t>
            </a:r>
            <a:r>
              <a:rPr lang="en-US" dirty="0" err="1"/>
              <a:t>BiotaPhy</a:t>
            </a:r>
            <a:endParaRPr lang="en-US" dirty="0"/>
          </a:p>
          <a:p>
            <a:r>
              <a:rPr lang="en-US" dirty="0"/>
              <a:t>Additional uses of collections data</a:t>
            </a:r>
          </a:p>
          <a:p>
            <a:endParaRPr lang="en-US" sz="28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Topics</a:t>
            </a:r>
          </a:p>
        </p:txBody>
      </p:sp>
    </p:spTree>
    <p:extLst>
      <p:ext uri="{BB962C8B-B14F-4D97-AF65-F5344CB8AC3E}">
        <p14:creationId xmlns:p14="http://schemas.microsoft.com/office/powerpoint/2010/main" val="3307825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0" y="9896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Search the </a:t>
            </a:r>
            <a:r>
              <a:rPr lang="en-US" sz="3600" dirty="0" err="1">
                <a:solidFill>
                  <a:schemeClr val="tx1"/>
                </a:solidFill>
              </a:rPr>
              <a:t>iDigBio</a:t>
            </a:r>
            <a:r>
              <a:rPr lang="en-US" sz="3600" dirty="0">
                <a:solidFill>
                  <a:schemeClr val="tx1"/>
                </a:solidFill>
              </a:rPr>
              <a:t> Portal – Record Summary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D406C0-A1BF-2E44-9D52-A0F4343E8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093" y="1674282"/>
            <a:ext cx="9128953" cy="465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5148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0" y="9896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Search the </a:t>
            </a:r>
            <a:r>
              <a:rPr lang="en-US" sz="3600" dirty="0" err="1">
                <a:solidFill>
                  <a:schemeClr val="tx1"/>
                </a:solidFill>
              </a:rPr>
              <a:t>iDigBio</a:t>
            </a:r>
            <a:r>
              <a:rPr lang="en-US" sz="3600" dirty="0">
                <a:solidFill>
                  <a:schemeClr val="tx1"/>
                </a:solidFill>
              </a:rPr>
              <a:t> Portal – Specimen Record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9AC70A-19E5-3E4C-8E2A-C4C2D7AD6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5333" y="1306513"/>
            <a:ext cx="7315200" cy="548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8093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0" y="9896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Search the </a:t>
            </a:r>
            <a:r>
              <a:rPr lang="en-US" sz="3600" dirty="0" err="1">
                <a:solidFill>
                  <a:schemeClr val="tx1"/>
                </a:solidFill>
              </a:rPr>
              <a:t>iDigBio</a:t>
            </a:r>
            <a:r>
              <a:rPr lang="en-US" sz="3600" dirty="0">
                <a:solidFill>
                  <a:schemeClr val="tx1"/>
                </a:solidFill>
              </a:rPr>
              <a:t> Portal – Link to Media Record (Image)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4BC1AB-13FD-014A-9221-DB95DED365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38" r="22778"/>
          <a:stretch/>
        </p:blipFill>
        <p:spPr>
          <a:xfrm>
            <a:off x="2642565" y="1306513"/>
            <a:ext cx="6687702" cy="555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758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9896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Search the </a:t>
            </a:r>
            <a:r>
              <a:rPr lang="en-US" sz="3600" dirty="0" err="1">
                <a:solidFill>
                  <a:schemeClr val="tx1"/>
                </a:solidFill>
              </a:rPr>
              <a:t>iDigBio</a:t>
            </a:r>
            <a:r>
              <a:rPr lang="en-US" sz="3600" dirty="0">
                <a:solidFill>
                  <a:schemeClr val="tx1"/>
                </a:solidFill>
              </a:rPr>
              <a:t> Portal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E54F8E-728C-164C-A6D3-462763150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68" y="1296618"/>
            <a:ext cx="11768438" cy="526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8260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9896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Search the </a:t>
            </a:r>
            <a:r>
              <a:rPr lang="en-US" sz="3600" dirty="0" err="1">
                <a:solidFill>
                  <a:schemeClr val="tx1"/>
                </a:solidFill>
              </a:rPr>
              <a:t>iDigBio</a:t>
            </a:r>
            <a:r>
              <a:rPr lang="en-US" sz="3600" dirty="0">
                <a:solidFill>
                  <a:schemeClr val="tx1"/>
                </a:solidFill>
              </a:rPr>
              <a:t> Portal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AB6C04-A616-AA4F-B045-E820E80D2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899" y="1296618"/>
            <a:ext cx="10111154" cy="546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0803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9896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Search the </a:t>
            </a:r>
            <a:r>
              <a:rPr lang="en-US" sz="3600" dirty="0" err="1">
                <a:solidFill>
                  <a:schemeClr val="tx1"/>
                </a:solidFill>
              </a:rPr>
              <a:t>iDigBio</a:t>
            </a:r>
            <a:r>
              <a:rPr lang="en-US" sz="3600" dirty="0">
                <a:solidFill>
                  <a:schemeClr val="tx1"/>
                </a:solidFill>
              </a:rPr>
              <a:t> Portal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347BD4-875F-7443-8C6E-1F19208EC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18" y="1296618"/>
            <a:ext cx="4913165" cy="54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357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9896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Search the </a:t>
            </a:r>
            <a:r>
              <a:rPr lang="en-US" sz="3600" dirty="0" err="1">
                <a:solidFill>
                  <a:schemeClr val="tx1"/>
                </a:solidFill>
              </a:rPr>
              <a:t>iDigBio</a:t>
            </a:r>
            <a:r>
              <a:rPr lang="en-US" sz="3600" dirty="0">
                <a:solidFill>
                  <a:schemeClr val="tx1"/>
                </a:solidFill>
              </a:rPr>
              <a:t> Portal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400B48-148A-B44C-8D2B-35CBFFF75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6618"/>
            <a:ext cx="12192000" cy="490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0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9896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tx1"/>
                </a:solidFill>
              </a:rPr>
              <a:t>Search the </a:t>
            </a:r>
            <a:r>
              <a:rPr lang="en-US" sz="3600" dirty="0" err="1">
                <a:solidFill>
                  <a:schemeClr val="tx1"/>
                </a:solidFill>
              </a:rPr>
              <a:t>iDigBio</a:t>
            </a:r>
            <a:r>
              <a:rPr lang="en-US" sz="3600" dirty="0">
                <a:solidFill>
                  <a:schemeClr val="tx1"/>
                </a:solidFill>
              </a:rPr>
              <a:t> Portal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B1D2E4-E5F8-E94C-B694-264BB9024D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689"/>
            <a:ext cx="12192000" cy="675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348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nd.jpg">
            <a:extLst>
              <a:ext uri="{FF2B5EF4-FFF2-40B4-BE49-F238E27FC236}">
                <a16:creationId xmlns:a16="http://schemas.microsoft.com/office/drawing/2014/main" id="{FB3F1229-E600-6A4D-9FBC-9631886632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9" b="38036"/>
          <a:stretch/>
        </p:blipFill>
        <p:spPr>
          <a:xfrm>
            <a:off x="0" y="0"/>
            <a:ext cx="12192000" cy="166816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852" y="1785944"/>
            <a:ext cx="8767802" cy="507205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Pam Soltis</a:t>
            </a:r>
          </a:p>
          <a:p>
            <a:r>
              <a:rPr lang="en-US" dirty="0"/>
              <a:t>Lauren Whitehurst</a:t>
            </a:r>
          </a:p>
          <a:p>
            <a:r>
              <a:rPr lang="en-US" dirty="0"/>
              <a:t>Shelly Gaynor</a:t>
            </a:r>
          </a:p>
          <a:p>
            <a:r>
              <a:rPr lang="en-US" dirty="0"/>
              <a:t>Tal Kinser</a:t>
            </a:r>
          </a:p>
          <a:p>
            <a:r>
              <a:rPr lang="en-US" dirty="0"/>
              <a:t>Andre Naranjo</a:t>
            </a:r>
          </a:p>
          <a:p>
            <a:r>
              <a:rPr lang="en-US" dirty="0"/>
              <a:t>Doug Soltis</a:t>
            </a:r>
          </a:p>
          <a:p>
            <a:r>
              <a:rPr lang="en-US" dirty="0"/>
              <a:t>Hannah Marx</a:t>
            </a:r>
          </a:p>
          <a:p>
            <a:r>
              <a:rPr lang="en-US" dirty="0"/>
              <a:t>Maria Cortez</a:t>
            </a:r>
          </a:p>
          <a:p>
            <a:r>
              <a:rPr lang="en-US" dirty="0"/>
              <a:t>Hector Figueroa</a:t>
            </a:r>
          </a:p>
          <a:p>
            <a:r>
              <a:rPr lang="en-US" dirty="0"/>
              <a:t>Jon </a:t>
            </a:r>
            <a:r>
              <a:rPr lang="en-US" dirty="0" err="1"/>
              <a:t>Spoelhof</a:t>
            </a:r>
            <a:endParaRPr lang="en-US" dirty="0"/>
          </a:p>
          <a:p>
            <a:r>
              <a:rPr lang="en-US" dirty="0"/>
              <a:t>CJ Grady</a:t>
            </a:r>
          </a:p>
          <a:p>
            <a:r>
              <a:rPr lang="en-US" dirty="0"/>
              <a:t>Makenzie Mabry</a:t>
            </a:r>
          </a:p>
          <a:p>
            <a:endParaRPr lang="en-US" sz="28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Workshop Leaders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615EE9-D006-D546-A87F-79DFD7B30C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207" y="2032852"/>
            <a:ext cx="2483157" cy="8176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3B6CCE-F70E-4D45-9665-4198714426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654" y="2961572"/>
            <a:ext cx="3107710" cy="570257"/>
          </a:xfrm>
          <a:prstGeom prst="rect">
            <a:avLst/>
          </a:prstGeom>
        </p:spPr>
      </p:pic>
      <p:pic>
        <p:nvPicPr>
          <p:cNvPr id="9" name="Picture 8" descr="Screen shot 2012-07-11 at 7.23.30 AM.png">
            <a:extLst>
              <a:ext uri="{FF2B5EF4-FFF2-40B4-BE49-F238E27FC236}">
                <a16:creationId xmlns:a16="http://schemas.microsoft.com/office/drawing/2014/main" id="{0C412169-FAF0-4B4B-8512-7EE7F47D79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9898" y="3642925"/>
            <a:ext cx="1496396" cy="1019420"/>
          </a:xfrm>
          <a:prstGeom prst="rect">
            <a:avLst/>
          </a:prstGeom>
        </p:spPr>
      </p:pic>
      <p:pic>
        <p:nvPicPr>
          <p:cNvPr id="10" name="Picture 6" descr="https://www.idigbio.org/wiki/_media/idigbio_logo_rgb.png">
            <a:extLst>
              <a:ext uri="{FF2B5EF4-FFF2-40B4-BE49-F238E27FC236}">
                <a16:creationId xmlns:a16="http://schemas.microsoft.com/office/drawing/2014/main" id="{7B246B3A-F076-0E4D-A842-565965EDF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7079" y="4825239"/>
            <a:ext cx="3299215" cy="10194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EA9484-644D-EC48-83CD-C699498E8B46}"/>
              </a:ext>
            </a:extLst>
          </p:cNvPr>
          <p:cNvSpPr txBox="1"/>
          <p:nvPr/>
        </p:nvSpPr>
        <p:spPr>
          <a:xfrm>
            <a:off x="9851523" y="5955755"/>
            <a:ext cx="22047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rgbClr val="009051"/>
                </a:solidFill>
              </a:rPr>
              <a:t>BiotaPhy</a:t>
            </a:r>
            <a:endParaRPr lang="en-US" sz="4400" dirty="0">
              <a:solidFill>
                <a:srgbClr val="0090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300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nd.jpg">
            <a:extLst>
              <a:ext uri="{FF2B5EF4-FFF2-40B4-BE49-F238E27FC236}">
                <a16:creationId xmlns:a16="http://schemas.microsoft.com/office/drawing/2014/main" id="{FB3F1229-E600-6A4D-9FBC-9631886632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9" b="38036"/>
          <a:stretch/>
        </p:blipFill>
        <p:spPr>
          <a:xfrm>
            <a:off x="0" y="0"/>
            <a:ext cx="12192000" cy="166816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852" y="1785944"/>
            <a:ext cx="8767802" cy="507205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Dropbox folder</a:t>
            </a:r>
          </a:p>
          <a:p>
            <a:pPr lvl="1"/>
            <a:r>
              <a:rPr lang="en-US" u="sng" dirty="0">
                <a:hlinkClick r:id="rId4"/>
              </a:rPr>
              <a:t>https://www.dropbox.com/sh/fux2xw36nn5wwd3/AAAVK91KYwQCJ86zKHx6Ocnca?dl=0</a:t>
            </a:r>
            <a:endParaRPr lang="en-US" dirty="0"/>
          </a:p>
          <a:p>
            <a:pPr lvl="1"/>
            <a:r>
              <a:rPr lang="en-US" dirty="0"/>
              <a:t>Word doc with schedule and instructions</a:t>
            </a:r>
          </a:p>
          <a:p>
            <a:pPr lvl="1"/>
            <a:r>
              <a:rPr lang="en-US" dirty="0"/>
              <a:t>Presentations folder</a:t>
            </a:r>
          </a:p>
          <a:p>
            <a:pPr lvl="1"/>
            <a:r>
              <a:rPr lang="en-US" dirty="0"/>
              <a:t>Demos folder</a:t>
            </a:r>
          </a:p>
          <a:p>
            <a:r>
              <a:rPr lang="en-US" dirty="0"/>
              <a:t>Google doc</a:t>
            </a:r>
          </a:p>
          <a:p>
            <a:pPr lvl="1"/>
            <a:r>
              <a:rPr lang="en-US" u="sng" dirty="0">
                <a:hlinkClick r:id="rId5"/>
              </a:rPr>
              <a:t>https://tinyurl.com/6fckt5j3</a:t>
            </a:r>
            <a:endParaRPr lang="en-US" dirty="0"/>
          </a:p>
          <a:p>
            <a:pPr lvl="1"/>
            <a:r>
              <a:rPr lang="en-US" dirty="0"/>
              <a:t>sign-in space</a:t>
            </a:r>
          </a:p>
          <a:p>
            <a:pPr lvl="1"/>
            <a:r>
              <a:rPr lang="en-US" dirty="0"/>
              <a:t>questions and comments</a:t>
            </a:r>
          </a:p>
          <a:p>
            <a:r>
              <a:rPr lang="en-US" dirty="0"/>
              <a:t>Workshop evaluation survey</a:t>
            </a:r>
          </a:p>
          <a:p>
            <a:pPr lvl="1"/>
            <a:r>
              <a:rPr lang="en-US" dirty="0"/>
              <a:t>by email</a:t>
            </a:r>
          </a:p>
          <a:p>
            <a:r>
              <a:rPr lang="en-US" dirty="0"/>
              <a:t>Pace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608783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9219"/>
            <a:ext cx="12192000" cy="1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024128"/>
          </a:xfrm>
          <a:solidFill>
            <a:srgbClr val="CDE8BB"/>
          </a:solidFill>
          <a:ln>
            <a:solidFill>
              <a:srgbClr val="CDE8BB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+mn-lt"/>
              </a:rPr>
              <a:t>Museum Collections</a:t>
            </a: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9359" y="3688017"/>
            <a:ext cx="4641615" cy="3074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240539"/>
            <a:ext cx="5628772" cy="3180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600570" y="4684239"/>
            <a:ext cx="42087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prstClr val="black"/>
                </a:solidFill>
                <a:latin typeface="Calibri"/>
              </a:rPr>
              <a:t>1-2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billion specimens </a:t>
            </a:r>
          </a:p>
          <a:p>
            <a:pPr algn="ctr"/>
            <a:r>
              <a:rPr lang="en-US" sz="2800" dirty="0">
                <a:solidFill>
                  <a:prstClr val="black"/>
                </a:solidFill>
                <a:latin typeface="Calibri"/>
              </a:rPr>
              <a:t>in the US</a:t>
            </a:r>
          </a:p>
          <a:p>
            <a:pPr algn="ctr"/>
            <a:r>
              <a:rPr lang="en-US" sz="2800" dirty="0">
                <a:solidFill>
                  <a:prstClr val="black"/>
                </a:solidFill>
                <a:latin typeface="Calibri"/>
              </a:rPr>
              <a:t>3-4 billion specimens worldwide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16838" y="1676437"/>
            <a:ext cx="42087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Calibri"/>
              </a:rPr>
              <a:t>~1,600 natural history collections</a:t>
            </a:r>
          </a:p>
          <a:p>
            <a:pPr algn="ctr"/>
            <a:r>
              <a:rPr lang="en-US" sz="2800" dirty="0">
                <a:solidFill>
                  <a:prstClr val="black"/>
                </a:solidFill>
                <a:latin typeface="Calibri"/>
              </a:rPr>
              <a:t>in the US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E7CFC5-2A1B-AF4D-96F9-3CCA01399E6E}"/>
              </a:ext>
            </a:extLst>
          </p:cNvPr>
          <p:cNvSpPr txBox="1"/>
          <p:nvPr/>
        </p:nvSpPr>
        <p:spPr>
          <a:xfrm>
            <a:off x="4380762" y="6488668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Smithsonian</a:t>
            </a:r>
          </a:p>
        </p:txBody>
      </p:sp>
    </p:spTree>
    <p:extLst>
      <p:ext uri="{BB962C8B-B14F-4D97-AF65-F5344CB8AC3E}">
        <p14:creationId xmlns:p14="http://schemas.microsoft.com/office/powerpoint/2010/main" val="2239492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7938"/>
            <a:ext cx="12188952" cy="1022351"/>
          </a:xfrm>
          <a:solidFill>
            <a:srgbClr val="CDE8BB"/>
          </a:solidFill>
          <a:ln>
            <a:solidFill>
              <a:srgbClr val="CDE8BB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+mn-lt"/>
              </a:rPr>
              <a:t>Herbaria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47A320-182C-5148-85C1-7CDA8551BC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162" y="3273583"/>
            <a:ext cx="6479675" cy="35519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C1D83A7-7918-9D47-BEF5-66DD85FD4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98575"/>
            <a:ext cx="4388910" cy="197500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AB49C1C-584D-344C-966D-2DBBFA5322BD}"/>
              </a:ext>
            </a:extLst>
          </p:cNvPr>
          <p:cNvSpPr txBox="1"/>
          <p:nvPr/>
        </p:nvSpPr>
        <p:spPr>
          <a:xfrm>
            <a:off x="6095998" y="1791691"/>
            <a:ext cx="43010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3,400 herbaria</a:t>
            </a:r>
          </a:p>
          <a:p>
            <a:r>
              <a:rPr lang="en-US" sz="2500" dirty="0"/>
              <a:t>400,000,000 specimens!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D3C8EC-06BB-B045-A4BC-4348786D6018}"/>
              </a:ext>
            </a:extLst>
          </p:cNvPr>
          <p:cNvSpPr txBox="1"/>
          <p:nvPr/>
        </p:nvSpPr>
        <p:spPr>
          <a:xfrm>
            <a:off x="9123128" y="2729786"/>
            <a:ext cx="1273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Thiers 2020</a:t>
            </a:r>
          </a:p>
        </p:txBody>
      </p:sp>
    </p:spTree>
    <p:extLst>
      <p:ext uri="{BB962C8B-B14F-4D97-AF65-F5344CB8AC3E}">
        <p14:creationId xmlns:p14="http://schemas.microsoft.com/office/powerpoint/2010/main" val="3278512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61520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7938"/>
            <a:ext cx="12188952" cy="1022351"/>
          </a:xfrm>
          <a:solidFill>
            <a:srgbClr val="CDE8BB"/>
          </a:solidFill>
          <a:ln>
            <a:solidFill>
              <a:srgbClr val="CDE8BB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3600" dirty="0" err="1">
                <a:latin typeface="+mn-lt"/>
              </a:rPr>
              <a:t>iDigBio</a:t>
            </a:r>
            <a:r>
              <a:rPr lang="en-US" sz="3600" dirty="0">
                <a:latin typeface="+mn-lt"/>
              </a:rPr>
              <a:t>:  </a:t>
            </a:r>
            <a:r>
              <a:rPr lang="en-US" sz="3600" dirty="0" err="1">
                <a:latin typeface="+mn-lt"/>
              </a:rPr>
              <a:t>www.idigbio.org</a:t>
            </a:r>
            <a:endParaRPr lang="en-US" sz="3600" dirty="0">
              <a:latin typeface="+mn-l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63BE85-BDEA-8B42-B167-A4CAF2039DB9}"/>
              </a:ext>
            </a:extLst>
          </p:cNvPr>
          <p:cNvGrpSpPr/>
          <p:nvPr/>
        </p:nvGrpSpPr>
        <p:grpSpPr>
          <a:xfrm>
            <a:off x="1524000" y="1243119"/>
            <a:ext cx="9144001" cy="5614881"/>
            <a:chOff x="-1" y="1276986"/>
            <a:chExt cx="9144001" cy="561488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733800"/>
              <a:ext cx="2114802" cy="16002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09" r="320"/>
            <a:stretch/>
          </p:blipFill>
          <p:spPr>
            <a:xfrm>
              <a:off x="0" y="5289551"/>
              <a:ext cx="1847849" cy="1568449"/>
            </a:xfrm>
            <a:prstGeom prst="rect">
              <a:avLst/>
            </a:prstGeom>
          </p:spPr>
        </p:pic>
        <p:pic>
          <p:nvPicPr>
            <p:cNvPr id="10" name="Picture 6" descr="https://www.idigbio.org/wiki/_media/idigbio_logo_rgb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72985" y="1305790"/>
              <a:ext cx="3299215" cy="1019420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34" t="31109" r="9127"/>
            <a:stretch/>
          </p:blipFill>
          <p:spPr>
            <a:xfrm>
              <a:off x="1752600" y="5256255"/>
              <a:ext cx="1320800" cy="1589045"/>
            </a:xfrm>
            <a:prstGeom prst="rect">
              <a:avLst/>
            </a:prstGeom>
          </p:spPr>
        </p:pic>
        <p:pic>
          <p:nvPicPr>
            <p:cNvPr id="13" name="Picture 4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0" y="1276986"/>
              <a:ext cx="1118531" cy="11185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048000" y="5255158"/>
              <a:ext cx="2076220" cy="1602842"/>
            </a:xfrm>
            <a:prstGeom prst="rect">
              <a:avLst/>
            </a:prstGeom>
          </p:spPr>
        </p:pic>
        <p:pic>
          <p:nvPicPr>
            <p:cNvPr id="15" name="Picture 14" descr="Screen shot 2012-07-06 at 11.02.26 PM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2200" y="5235986"/>
              <a:ext cx="2133601" cy="1655881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4905375" y="5457825"/>
              <a:ext cx="1600200" cy="120015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11"/>
            <a:srcRect b="7447"/>
            <a:stretch/>
          </p:blipFill>
          <p:spPr>
            <a:xfrm>
              <a:off x="7966840" y="5257800"/>
              <a:ext cx="1177159" cy="162560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12"/>
            <a:srcRect l="8591" t="11973"/>
            <a:stretch/>
          </p:blipFill>
          <p:spPr>
            <a:xfrm>
              <a:off x="6705600" y="3733800"/>
              <a:ext cx="2438400" cy="1558937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-1" y="2452735"/>
              <a:ext cx="9144000" cy="3108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prstClr val="black"/>
                  </a:solidFill>
                  <a:latin typeface="Calibri"/>
                </a:rPr>
                <a:t>National Coordinating Center </a:t>
              </a:r>
            </a:p>
            <a:p>
              <a:pPr algn="ctr"/>
              <a:r>
                <a:rPr lang="en-US" sz="2800" b="1" dirty="0">
                  <a:solidFill>
                    <a:prstClr val="black"/>
                  </a:solidFill>
                  <a:latin typeface="Calibri"/>
                </a:rPr>
                <a:t>For Digitization of Biodiversity Collections</a:t>
              </a:r>
            </a:p>
            <a:p>
              <a:pPr algn="ctr"/>
              <a:r>
                <a:rPr lang="en-US" sz="2800" dirty="0">
                  <a:solidFill>
                    <a:prstClr val="black"/>
                  </a:solidFill>
                  <a:latin typeface="Calibri"/>
                </a:rPr>
                <a:t>Ingest, serve, integrate data:</a:t>
              </a:r>
            </a:p>
            <a:p>
              <a:pPr algn="ctr"/>
              <a:r>
                <a:rPr lang="en-US" sz="2800" dirty="0">
                  <a:solidFill>
                    <a:prstClr val="black"/>
                  </a:solidFill>
                  <a:latin typeface="Calibri"/>
                </a:rPr>
                <a:t>Localities</a:t>
              </a:r>
            </a:p>
            <a:p>
              <a:pPr algn="ctr"/>
              <a:r>
                <a:rPr lang="en-US" sz="2800" dirty="0">
                  <a:solidFill>
                    <a:prstClr val="black"/>
                  </a:solidFill>
                  <a:latin typeface="Calibri"/>
                </a:rPr>
                <a:t>Dates</a:t>
              </a:r>
            </a:p>
            <a:p>
              <a:pPr algn="ctr"/>
              <a:r>
                <a:rPr lang="en-US" sz="2800" dirty="0">
                  <a:solidFill>
                    <a:prstClr val="black"/>
                  </a:solidFill>
                  <a:latin typeface="Calibri"/>
                </a:rPr>
                <a:t>Images </a:t>
              </a:r>
            </a:p>
            <a:p>
              <a:pPr algn="ctr"/>
              <a:endParaRPr lang="en-US" sz="2800" dirty="0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20" name="Picture 19" descr="Screen shot 2012-07-11 at 7.23.30 AM.png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7603" y="1326541"/>
              <a:ext cx="1496396" cy="1019420"/>
            </a:xfrm>
            <a:prstGeom prst="rect">
              <a:avLst/>
            </a:prstGeom>
          </p:spPr>
        </p:pic>
        <p:pic>
          <p:nvPicPr>
            <p:cNvPr id="21" name="Picture 20" descr="Screen shot 2012-07-11 at 7.26.01 AM.png"/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1"/>
            <a:stretch/>
          </p:blipFill>
          <p:spPr>
            <a:xfrm>
              <a:off x="8038010" y="2345961"/>
              <a:ext cx="1105990" cy="10269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7692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 flipV="1">
            <a:off x="0" y="1157289"/>
            <a:ext cx="12161520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7938"/>
            <a:ext cx="12188952" cy="1022351"/>
          </a:xfrm>
          <a:solidFill>
            <a:srgbClr val="CDE8BB"/>
          </a:solidFill>
          <a:ln>
            <a:solidFill>
              <a:srgbClr val="CDE8BB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+mn-lt"/>
              </a:rPr>
              <a:t>Digitized Data &amp; Biodiversity Research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7A36E-B1ED-3149-A066-A04D371502FB}"/>
              </a:ext>
            </a:extLst>
          </p:cNvPr>
          <p:cNvSpPr txBox="1"/>
          <p:nvPr/>
        </p:nvSpPr>
        <p:spPr>
          <a:xfrm>
            <a:off x="2733067" y="6205205"/>
            <a:ext cx="6926580" cy="5355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880" dirty="0" err="1">
                <a:solidFill>
                  <a:srgbClr val="008000"/>
                </a:solidFill>
                <a:latin typeface="Calibri"/>
                <a:ea typeface="ＭＳ Ｐゴシック" charset="0"/>
                <a:cs typeface="ＭＳ Ｐゴシック" charset="0"/>
              </a:rPr>
              <a:t>www.idigbio.org</a:t>
            </a:r>
            <a:endParaRPr lang="en-US" sz="2880" dirty="0">
              <a:solidFill>
                <a:srgbClr val="008000"/>
              </a:solidFill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FB986A-DD29-C74F-B38F-C0F1A43B9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57" y="1298576"/>
            <a:ext cx="9348443" cy="50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15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1524000" y="1157289"/>
            <a:ext cx="9144000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524000" y="7938"/>
            <a:ext cx="8312727" cy="1022351"/>
          </a:xfrm>
          <a:solidFill>
            <a:srgbClr val="CDE8BB"/>
          </a:solidFill>
          <a:ln>
            <a:solidFill>
              <a:srgbClr val="CDE8BB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+mn-lt"/>
              </a:rPr>
              <a:t>Digitized Data &amp; Biodiversity Research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7A36E-B1ED-3149-A066-A04D371502FB}"/>
              </a:ext>
            </a:extLst>
          </p:cNvPr>
          <p:cNvSpPr txBox="1"/>
          <p:nvPr/>
        </p:nvSpPr>
        <p:spPr>
          <a:xfrm>
            <a:off x="2733067" y="6205205"/>
            <a:ext cx="6926580" cy="5355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880" dirty="0" err="1">
                <a:solidFill>
                  <a:srgbClr val="008000"/>
                </a:solidFill>
                <a:latin typeface="Calibri"/>
                <a:ea typeface="ＭＳ Ｐゴシック" charset="0"/>
                <a:cs typeface="ＭＳ Ｐゴシック" charset="0"/>
              </a:rPr>
              <a:t>www.idigbio.org</a:t>
            </a:r>
            <a:endParaRPr lang="en-US" sz="2880" dirty="0">
              <a:solidFill>
                <a:srgbClr val="008000"/>
              </a:solidFill>
              <a:latin typeface="Calibri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CB5DE5-0113-DB45-87A9-07D10CA044EB}"/>
              </a:ext>
            </a:extLst>
          </p:cNvPr>
          <p:cNvCxnSpPr>
            <a:cxnSpLocks/>
          </p:cNvCxnSpPr>
          <p:nvPr/>
        </p:nvCxnSpPr>
        <p:spPr>
          <a:xfrm flipV="1">
            <a:off x="0" y="1157289"/>
            <a:ext cx="12188952" cy="14287"/>
          </a:xfrm>
          <a:prstGeom prst="line">
            <a:avLst/>
          </a:prstGeom>
          <a:ln w="76200">
            <a:solidFill>
              <a:srgbClr val="CDE8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116356AC-4CF7-D04A-946C-05CCAD5AC466}"/>
              </a:ext>
            </a:extLst>
          </p:cNvPr>
          <p:cNvSpPr txBox="1">
            <a:spLocks/>
          </p:cNvSpPr>
          <p:nvPr/>
        </p:nvSpPr>
        <p:spPr>
          <a:xfrm>
            <a:off x="0" y="7938"/>
            <a:ext cx="12188952" cy="1022351"/>
          </a:xfrm>
          <a:prstGeom prst="rect">
            <a:avLst/>
          </a:prstGeom>
          <a:solidFill>
            <a:srgbClr val="CDE8BB"/>
          </a:solidFill>
          <a:ln>
            <a:solidFill>
              <a:srgbClr val="CDE8BB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>
                <a:latin typeface="+mn-lt"/>
              </a:rPr>
              <a:t>Digitized Data &amp; Biodiversity Research </a:t>
            </a:r>
            <a:endParaRPr lang="en-US" sz="3600" dirty="0">
              <a:latin typeface="+mn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4F8F19C-37EB-5A4F-B808-1CCAD7108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330" y="1298576"/>
            <a:ext cx="9372291" cy="490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267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</TotalTime>
  <Words>626</Words>
  <Application>Microsoft Macintosh PowerPoint</Application>
  <PresentationFormat>Widescreen</PresentationFormat>
  <Paragraphs>191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ＭＳ Ｐゴシック</vt:lpstr>
      <vt:lpstr>Arial</vt:lpstr>
      <vt:lpstr>Calibri</vt:lpstr>
      <vt:lpstr>Cambria</vt:lpstr>
      <vt:lpstr>Helvetica</vt:lpstr>
      <vt:lpstr>Times New Roman</vt:lpstr>
      <vt:lpstr>Office Theme</vt:lpstr>
      <vt:lpstr>  Using Digitized Specimen Data in Research:   Applications for Ecology, Phylogenetics, and Biogeography </vt:lpstr>
      <vt:lpstr>Topics</vt:lpstr>
      <vt:lpstr>Workshop Leaders</vt:lpstr>
      <vt:lpstr>Logistics</vt:lpstr>
      <vt:lpstr>Museum Collections</vt:lpstr>
      <vt:lpstr>Herbaria</vt:lpstr>
      <vt:lpstr>iDigBio:  www.idigbio.org</vt:lpstr>
      <vt:lpstr>Digitized Data &amp; Biodiversity Research </vt:lpstr>
      <vt:lpstr>Digitized Data &amp; Biodiversity Research </vt:lpstr>
      <vt:lpstr>Label Data from Herbarium Specimens</vt:lpstr>
      <vt:lpstr>Machine Learning &amp; Biodiversity Research </vt:lpstr>
      <vt:lpstr>Machine Learning &amp; Biodiversity Research </vt:lpstr>
      <vt:lpstr>‘Big Data’ Research in Biodiversity Science</vt:lpstr>
      <vt:lpstr>Overview of Day’s Activities</vt:lpstr>
      <vt:lpstr>Specimen Localities in iDigBio</vt:lpstr>
      <vt:lpstr>Search the iDigBio Portal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Florida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Biodiversity and Climate Change</dc:title>
  <dc:creator>Pam Soltis</dc:creator>
  <cp:lastModifiedBy>Soltis,Pamela S</cp:lastModifiedBy>
  <cp:revision>211</cp:revision>
  <dcterms:created xsi:type="dcterms:W3CDTF">2014-07-02T03:39:48Z</dcterms:created>
  <dcterms:modified xsi:type="dcterms:W3CDTF">2021-07-18T11:26:37Z</dcterms:modified>
</cp:coreProperties>
</file>

<file path=docProps/thumbnail.jpeg>
</file>